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69" r:id="rId5"/>
    <p:sldId id="273" r:id="rId6"/>
    <p:sldId id="274" r:id="rId7"/>
    <p:sldId id="282" r:id="rId8"/>
    <p:sldId id="270" r:id="rId9"/>
    <p:sldId id="283" r:id="rId10"/>
    <p:sldId id="268" r:id="rId11"/>
    <p:sldId id="267" r:id="rId12"/>
    <p:sldId id="272" r:id="rId13"/>
    <p:sldId id="277" r:id="rId14"/>
    <p:sldId id="278" r:id="rId15"/>
    <p:sldId id="280" r:id="rId16"/>
    <p:sldId id="281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ezopasnost-detej.ru/images/2013/90-1-bezopasnost-zhiznedeyatelnosti-detej-v-kartinkakh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://bezopasnost-detej.ru/images/2013/90-3-bezopasnost-zhiznedeyatelnosti-detej-v-kartinkakh.jpg" TargetMode="Externa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ezopasnost-detej.ru/images/2013/90-5-bezopasnost-zhiznedeyatelnosti-detej-v-kartinkakh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bezopasnost-detej.ru/images/2013/90-7-bezopasnost-zhiznedeyatelnosti-detej-v-kartinkakh.jpg" TargetMode="Externa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фоны\фон\0_555d0_b1c6651f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3108" y="1571612"/>
            <a:ext cx="42148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Группа «Подсолнушки» представляет:</a:t>
            </a:r>
          </a:p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Консультация для родителей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фоны\slaj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1000108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Прогулки по крыше опасны, лучше гулять во дворе. Ведь люди это ж не птицы, летать не умеют совсем.</a:t>
            </a:r>
          </a:p>
          <a:p>
            <a:endParaRPr lang="ru-RU" dirty="0"/>
          </a:p>
        </p:txBody>
      </p:sp>
      <p:pic>
        <p:nvPicPr>
          <p:cNvPr id="4" name="Рисунок 3" descr="Картинка про опасность прогулок по крыше - так делать нельзя">
            <a:hlinkClick r:id="rId3" tooltip="&quot;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14290"/>
            <a:ext cx="385765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3714752"/>
            <a:ext cx="4500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Стройка – опасное место. Детям заходить на территорию стройки без разрешения взрослых и без защитных средств категорически воспрещается.</a:t>
            </a:r>
          </a:p>
          <a:p>
            <a:endParaRPr lang="ru-RU" dirty="0"/>
          </a:p>
        </p:txBody>
      </p:sp>
      <p:pic>
        <p:nvPicPr>
          <p:cNvPr id="6" name="Рисунок 5" descr="Картинка об опасности строительной площадки - так делать нельзя">
            <a:hlinkClick r:id="rId5" tooltip="&quot;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3286124"/>
            <a:ext cx="3857621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фоны\slaj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785794"/>
            <a:ext cx="4000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Лёд может только выглядеть крепким, а ступишь на него, и он начнет трещать под ногами. </a:t>
            </a:r>
            <a:endParaRPr lang="en-US" dirty="0" smtClean="0"/>
          </a:p>
          <a:p>
            <a:r>
              <a:rPr lang="ru-RU" dirty="0" smtClean="0"/>
              <a:t>Дети, не переходите реку по льду, пользуйтесь мостами.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3714752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Запускай салют со взрослыми. </a:t>
            </a:r>
            <a:endParaRPr lang="en-US" dirty="0" smtClean="0"/>
          </a:p>
          <a:p>
            <a:r>
              <a:rPr lang="ru-RU" dirty="0" smtClean="0"/>
              <a:t>Никогда не стой возле зажженного салюта или петарды, она может выстрелить в любой момент и попасть в тебя.</a:t>
            </a:r>
          </a:p>
          <a:p>
            <a:endParaRPr lang="ru-RU" dirty="0"/>
          </a:p>
        </p:txBody>
      </p:sp>
      <p:pic>
        <p:nvPicPr>
          <p:cNvPr id="5" name="Рисунок 4" descr="Картинка про тонкий речной лёд и его опасность">
            <a:hlinkClick r:id="rId3" tooltip="&quot;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28604"/>
            <a:ext cx="378618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а про запуск салютов и петард - так делать опасно">
            <a:hlinkClick r:id="rId5" tooltip="&quot;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500438"/>
            <a:ext cx="3789367" cy="306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фоны\slaj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52" y="0"/>
            <a:ext cx="65722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Не принимай от незнакомых людей сладости и подарки и тем более не ходи с ними никуда без ведома родителей. На улице не подходите близко к незнакомым машинам. </a:t>
            </a:r>
          </a:p>
          <a:p>
            <a:pPr marL="342900" indent="-342900">
              <a:buAutoNum type="arabicPeriod"/>
            </a:pPr>
            <a:r>
              <a:rPr lang="ru-RU" dirty="0" smtClean="0"/>
              <a:t>Если ты видишь, как незнакомый человек куда-то уводит твоего друга, не пытайся сам проследить за ними. Позови на помощь старших.</a:t>
            </a:r>
          </a:p>
          <a:p>
            <a:pPr marL="342900" indent="-342900">
              <a:buAutoNum type="arabicPeriod"/>
            </a:pPr>
            <a:r>
              <a:rPr lang="ru-RU" dirty="0" smtClean="0"/>
              <a:t>Если к тебе обращается незнакомый человек, знай, что ты можешь просто проигнорировать его общение, молча уйти или даже убежать. Это - не невежливость, а залог безопасности. Говорить «нет» – нормально!</a:t>
            </a:r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pic>
        <p:nvPicPr>
          <p:cNvPr id="4098" name="Picture 2" descr="C:\Documents and Settings\Admin\Рабочий стол\хлеб\9123776_325f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2397" y="2509826"/>
            <a:ext cx="2841603" cy="4348174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хлеб\356149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071810"/>
            <a:ext cx="4714908" cy="3145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фоны\slaj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714356"/>
            <a:ext cx="3929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Если тебя принуждают сделать что-нибудь угрозами или с помощью насилия, ты можешь или даже должен кричать, кусаться, постарайся вырваться и убежать.</a:t>
            </a:r>
            <a:endParaRPr lang="ru-RU" dirty="0"/>
          </a:p>
        </p:txBody>
      </p:sp>
      <p:pic>
        <p:nvPicPr>
          <p:cNvPr id="5123" name="Picture 3" descr="C:\Documents and Settings\Admin\Рабочий стол\хлеб\igrushki-dlya-rebenka-ot-4-do-6-mesyace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52949" cy="3018949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Рабочий стол\хлеб\gr_02_02_12_wk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214686"/>
            <a:ext cx="4709820" cy="3376628"/>
          </a:xfrm>
          <a:prstGeom prst="rect">
            <a:avLst/>
          </a:prstGeom>
          <a:noFill/>
        </p:spPr>
      </p:pic>
      <p:pic>
        <p:nvPicPr>
          <p:cNvPr id="5125" name="Picture 5" descr="C:\Documents and Settings\Admin\Рабочий стол\хлеб\sm_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028971"/>
            <a:ext cx="2705953" cy="3829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фоны\slaj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0"/>
            <a:ext cx="60007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Отдых возле водоемов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0000"/>
                </a:solidFill>
              </a:rPr>
              <a:t>Чтобы не допустить травмирования ребенка на водоеме, помните и выполняйте такие требования: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• Не отпускайте ребенка одного к водоему. </a:t>
            </a:r>
            <a:br>
              <a:rPr lang="ru-RU" sz="1600" dirty="0" smtClean="0"/>
            </a:br>
            <a:r>
              <a:rPr lang="ru-RU" sz="1600" dirty="0" smtClean="0"/>
              <a:t>• Возле водоема не оставляйте ребенка без присмотра. </a:t>
            </a:r>
            <a:br>
              <a:rPr lang="ru-RU" sz="1600" dirty="0" smtClean="0"/>
            </a:br>
            <a:r>
              <a:rPr lang="ru-RU" sz="1600" dirty="0" smtClean="0"/>
              <a:t>• Не разрешайте купаться и прыгать в воду в непроверенных местах. </a:t>
            </a:r>
            <a:br>
              <a:rPr lang="ru-RU" sz="1600" dirty="0" smtClean="0"/>
            </a:br>
            <a:r>
              <a:rPr lang="ru-RU" sz="1600" dirty="0" smtClean="0"/>
              <a:t>• Для купания выбирайте чистые места, с твердым дном, без водорослей и ила. </a:t>
            </a:r>
            <a:br>
              <a:rPr lang="ru-RU" sz="1600" dirty="0" smtClean="0"/>
            </a:br>
            <a:r>
              <a:rPr lang="ru-RU" sz="1600" dirty="0" smtClean="0"/>
              <a:t>• Не разрешайте ребенку самостоятельно садиться в лодку. </a:t>
            </a:r>
            <a:br>
              <a:rPr lang="ru-RU" sz="1600" dirty="0" smtClean="0"/>
            </a:br>
            <a:r>
              <a:rPr lang="ru-RU" sz="1600" dirty="0" smtClean="0"/>
              <a:t>• Не разрешайте заплывать на глубину, используя резиновый матрас или игрушку. </a:t>
            </a:r>
            <a:br>
              <a:rPr lang="ru-RU" sz="1600" dirty="0" smtClean="0"/>
            </a:br>
            <a:r>
              <a:rPr lang="ru-RU" sz="1600" dirty="0" smtClean="0"/>
              <a:t>• Не разрешайте шалости на воде (нельзя пугать, удерживать друг друга под водой, ради шутки звать на помощь). </a:t>
            </a:r>
            <a:endParaRPr lang="ru-RU" sz="1600" dirty="0"/>
          </a:p>
        </p:txBody>
      </p:sp>
      <p:pic>
        <p:nvPicPr>
          <p:cNvPr id="6146" name="Picture 2" descr="C:\Documents and Settings\Admin\Рабочий стол\хлеб\Zdorovyy-malys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355982"/>
            <a:ext cx="2786050" cy="3502018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хлеб\imena-devochek-po-mesjatsam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643314"/>
            <a:ext cx="3714776" cy="2986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фоны\slaj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428604"/>
            <a:ext cx="664373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Несчастные случаи при катании на велосипеде являются распространенной причиной травматизма среди детей. Катание по тротуарам, пешеходным дорожкам, езда на раме и багажнике, не держась за руль руками, — все это является причиной трагических случаев. Результатом падения с велосипеда иногда бывают переломы костей рук, ног, сотрясение головного мозга. </a:t>
            </a:r>
          </a:p>
          <a:p>
            <a:endParaRPr lang="ru-RU" dirty="0"/>
          </a:p>
        </p:txBody>
      </p:sp>
      <p:pic>
        <p:nvPicPr>
          <p:cNvPr id="8194" name="Picture 2" descr="C:\Documents and Settings\Admin\Рабочий стол\хлеб\1380019774_mif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71678"/>
            <a:ext cx="3744549" cy="4510101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хлеб\3404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357430"/>
            <a:ext cx="4714884" cy="3437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фоны\slaj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428604"/>
            <a:ext cx="72866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Начиная с раннего возраста, необходимо обучать детей так, чтобы формировались не только знания, но и умения предвидеть опасные ситуации. </a:t>
            </a:r>
          </a:p>
          <a:p>
            <a:r>
              <a:rPr lang="ru-RU" sz="1600" dirty="0" smtClean="0"/>
              <a:t>И важно, чтобы был постоянный надзор за детьми, повседневное и неустанное воспитание у детей навыков осмотрительного поведения и разумной осторожности. Во многом уровень травматизма зависит от внимательного отношения к собственному здоровью каждого из нас и здоровью своих детей.</a:t>
            </a:r>
          </a:p>
          <a:p>
            <a:endParaRPr lang="ru-RU" dirty="0"/>
          </a:p>
        </p:txBody>
      </p:sp>
      <p:pic>
        <p:nvPicPr>
          <p:cNvPr id="7170" name="Picture 2" descr="C:\Documents and Settings\Admin\Рабочий стол\хлеб\pesochn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571744"/>
            <a:ext cx="4389662" cy="3103576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хлеб\35262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928802"/>
            <a:ext cx="3996109" cy="4681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фоны\90843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4288"/>
            <a:ext cx="9753600" cy="68865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28926" y="214290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Спасибо за внимание!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фоны\фон\samer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00364" y="2357430"/>
            <a:ext cx="31930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«Осторожно –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ребёнок на улице!»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фоны\slaj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0"/>
            <a:ext cx="700092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 самого раннего возраста мы приучаем наших детей к осторожности. Поскольку они обязаны знать о том, какие опасности могут их подстерегать за дверью дома. </a:t>
            </a:r>
          </a:p>
          <a:p>
            <a:endParaRPr lang="ru-RU" sz="1600" dirty="0" smtClean="0"/>
          </a:p>
          <a:p>
            <a:r>
              <a:rPr lang="ru-RU" sz="1600" dirty="0" smtClean="0"/>
              <a:t>А потому уже с малых лет, еще до того как ребенок начнет выходить гулять во двор самостоятельно, объясните ему основы </a:t>
            </a:r>
            <a:r>
              <a:rPr lang="ru-RU" sz="1600" b="1" dirty="0" smtClean="0">
                <a:solidFill>
                  <a:srgbClr val="FF0000"/>
                </a:solidFill>
              </a:rPr>
              <a:t>безопасного поведения на улице.</a:t>
            </a:r>
          </a:p>
          <a:p>
            <a:endParaRPr lang="ru-RU" sz="1600" dirty="0" smtClean="0"/>
          </a:p>
          <a:p>
            <a:r>
              <a:rPr lang="ru-RU" sz="1600" dirty="0" smtClean="0"/>
              <a:t>1.В первую очередь, выучите с ребенком домашний телефон, точный адрес проживания, свои фамилию, имя и отчество, а также </a:t>
            </a:r>
            <a:r>
              <a:rPr lang="ru-RU" sz="1600" b="1" dirty="0" smtClean="0">
                <a:solidFill>
                  <a:srgbClr val="FF0000"/>
                </a:solidFill>
              </a:rPr>
              <a:t>имена и фамилии родителей</a:t>
            </a:r>
            <a:r>
              <a:rPr lang="ru-RU" sz="1600" dirty="0" smtClean="0">
                <a:solidFill>
                  <a:srgbClr val="FF0000"/>
                </a:solidFill>
              </a:rPr>
              <a:t>. </a:t>
            </a:r>
            <a:r>
              <a:rPr lang="ru-RU" sz="1600" dirty="0" smtClean="0"/>
              <a:t>Постарайтесь доходчиво объяснить ребенку, что ему понадобится эта информация, если он потеряется где-то в общественном или незнакомом ему месте.</a:t>
            </a:r>
          </a:p>
          <a:p>
            <a:endParaRPr lang="ru-RU" dirty="0"/>
          </a:p>
        </p:txBody>
      </p:sp>
      <p:pic>
        <p:nvPicPr>
          <p:cNvPr id="2" name="Picture 2" descr="C:\Documents and Settings\Admin\Рабочий стол\хлеб\post83910_img1-300x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000372"/>
            <a:ext cx="5143536" cy="3583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фоны\slaj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214290"/>
            <a:ext cx="64294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</a:t>
            </a:r>
            <a:r>
              <a:rPr lang="ru-RU" sz="1600" dirty="0" smtClean="0">
                <a:solidFill>
                  <a:srgbClr val="FF0000"/>
                </a:solidFill>
              </a:rPr>
              <a:t>.Попросите ребенка никуда не уходить какое-то время и оставаться на месте. </a:t>
            </a:r>
            <a:r>
              <a:rPr lang="ru-RU" sz="1600" dirty="0" smtClean="0"/>
              <a:t>Скажите малышу, что ему не следует ничего бояться, никуда бежать и ни кого искать.</a:t>
            </a:r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rgbClr val="FF0000"/>
                </a:solidFill>
              </a:rPr>
              <a:t>3.Не стоит учить малыша </a:t>
            </a:r>
            <a:r>
              <a:rPr lang="ru-RU" sz="1600" dirty="0" smtClean="0"/>
              <a:t>обращаться за помощью к любому взрослому, который может оказаться рядом, хороших людей разумеется большинство, но лишний раз рисковать все же не нужно.</a:t>
            </a:r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rgbClr val="FF0000"/>
                </a:solidFill>
              </a:rPr>
              <a:t>4.Расскажите ребенку о том, </a:t>
            </a:r>
            <a:r>
              <a:rPr lang="ru-RU" sz="1600" dirty="0" smtClean="0"/>
              <a:t>что если на улице к нему будут обращаться незнакомые или подозрительные люди с какими-нибудь предложениями, самое лучшее не вступать с ними ни в какие разговоры.</a:t>
            </a:r>
          </a:p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1027" name="Picture 3" descr="C:\Documents and Settings\Admin\Рабочий стол\хлеб\e8dcebfd55c9d5d7bbfc0a0f8263a6f3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286124"/>
            <a:ext cx="4572012" cy="3286135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хлеб\5966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286124"/>
            <a:ext cx="2286016" cy="3395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фоны\slaj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285728"/>
            <a:ext cx="700092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5.Если незнакомых людей несколько, и они не отстают и мешают пройти, пусть ребенок постарается привлечь к себе внимание. Это можно сделать криками: </a:t>
            </a:r>
            <a:r>
              <a:rPr lang="ru-RU" sz="1600" dirty="0" smtClean="0">
                <a:solidFill>
                  <a:srgbClr val="FF0000"/>
                </a:solidFill>
              </a:rPr>
              <a:t>«Помогите, это не мои родители я их не знаю».</a:t>
            </a: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dirty="0" smtClean="0">
                <a:solidFill>
                  <a:srgbClr val="FF0000"/>
                </a:solidFill>
              </a:rPr>
              <a:t>6.Не ругайте малыша, </a:t>
            </a:r>
            <a:r>
              <a:rPr lang="ru-RU" sz="1600" dirty="0" smtClean="0"/>
              <a:t>если он элементарно перестраховался и ошибся, закатив панику, соображения такта в такой ситуации неуместны, в этом случае важна только безопасность ребенка.</a:t>
            </a: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2051" name="Picture 3" descr="C:\Documents and Settings\Admin\Рабочий стол\хлеб\deti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285992"/>
            <a:ext cx="3929070" cy="3876682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хлеб\progulki-na-svejem-vozdyhe2-(page-picture-large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0996" y="2571744"/>
            <a:ext cx="4953004" cy="3305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фоны\slaj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0"/>
            <a:ext cx="628652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7.Ваш малыш обязан насторожиться, если на улице к нему обратятся незнакомые люди с такими предложениями:</a:t>
            </a:r>
          </a:p>
          <a:p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если взрослые просят ребенка провести их до какого-либо места или посторожить их вещи. </a:t>
            </a:r>
            <a:r>
              <a:rPr lang="ru-RU" sz="1600" dirty="0" smtClean="0">
                <a:solidFill>
                  <a:srgbClr val="FF0000"/>
                </a:solidFill>
              </a:rPr>
              <a:t>У вашего ребенка должен возникнуть вопрос</a:t>
            </a:r>
            <a:r>
              <a:rPr lang="ru-RU" sz="1600" dirty="0" smtClean="0"/>
              <a:t>: по какой причине эти люди обращаются к малышу, если вокруг так много взрослых и можно их попросить об этом.</a:t>
            </a:r>
          </a:p>
          <a:p>
            <a:pPr>
              <a:buFontTx/>
              <a:buChar char="-"/>
            </a:pPr>
            <a:endParaRPr lang="ru-RU" sz="1600" dirty="0" smtClean="0"/>
          </a:p>
          <a:p>
            <a:r>
              <a:rPr lang="ru-RU" sz="1600" dirty="0" smtClean="0"/>
              <a:t>- если незнакомый дядя или тетя просят или предлагают малышу пойти к ним в гости, для того чтобы покормить котят, показать рыбок или взять для него какие-то игрушки или сладости. </a:t>
            </a:r>
            <a:r>
              <a:rPr lang="ru-RU" sz="1600" dirty="0" smtClean="0">
                <a:solidFill>
                  <a:srgbClr val="FF0000"/>
                </a:solidFill>
              </a:rPr>
              <a:t>Малыш просто обязан знать, что такая просьба является явным и категорическим сигналом опасности.</a:t>
            </a:r>
          </a:p>
        </p:txBody>
      </p:sp>
      <p:pic>
        <p:nvPicPr>
          <p:cNvPr id="9218" name="Picture 2" descr="C:\Documents and Settings\Admin\Рабочий стол\хлеб\1308909331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4786326" cy="3246724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хлеб\kak-nauchit-rebenka-ostorozhnosti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714752"/>
            <a:ext cx="3657600" cy="267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фоны\slaj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0"/>
            <a:ext cx="70009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dirty="0" smtClean="0">
                <a:solidFill>
                  <a:srgbClr val="FF0000"/>
                </a:solidFill>
              </a:rPr>
              <a:t>8.Старайтесь спокойно и мягко объяснить все ребенку, </a:t>
            </a:r>
            <a:r>
              <a:rPr lang="ru-RU" sz="1600" dirty="0" smtClean="0"/>
              <a:t>поскольку паникой вы можете его элементарно напугать, и ребенок не сможет правильно сориентироваться в ситуации.</a:t>
            </a:r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rgbClr val="FF0000"/>
                </a:solidFill>
              </a:rPr>
              <a:t>Учите малыша осторожности с раннего возраста и тогда вы сможете избежать опасных и сложных ситуаций и проблем!</a:t>
            </a:r>
          </a:p>
          <a:p>
            <a:endParaRPr lang="ru-RU" dirty="0"/>
          </a:p>
        </p:txBody>
      </p:sp>
      <p:pic>
        <p:nvPicPr>
          <p:cNvPr id="3074" name="Picture 2" descr="C:\Documents and Settings\Admin\Рабочий стол\хлеб\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00372"/>
            <a:ext cx="3643338" cy="3655988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хлеб\78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0986" y="3071810"/>
            <a:ext cx="4738732" cy="3299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фоны\slaj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52" y="500042"/>
            <a:ext cx="62151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Когда ребенок выходит из дома, то для него начинают действовать совсем другие правила. </a:t>
            </a:r>
            <a:r>
              <a:rPr lang="en-US" dirty="0" smtClean="0"/>
              <a:t> </a:t>
            </a:r>
            <a:r>
              <a:rPr lang="ru-RU" dirty="0" smtClean="0"/>
              <a:t>Вот бежит большая собака – осторожно! Вот вырыта огромная яма, а вот идет стройка или приближается хулиган. С крыши свисают сосульки, а на реке лежит истончавший лёд.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Безопасность жизнедеятельности на улице требует от детей особой внимательности. </a:t>
            </a:r>
          </a:p>
          <a:p>
            <a:endParaRPr lang="ru-RU" dirty="0"/>
          </a:p>
        </p:txBody>
      </p:sp>
      <p:pic>
        <p:nvPicPr>
          <p:cNvPr id="11266" name="Picture 2" descr="C:\Documents and Settings\Admin\Рабочий стол\хлеб\jungedraussen_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000372"/>
            <a:ext cx="4461495" cy="3152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фоны\slaj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142852"/>
            <a:ext cx="6357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Чтобы максимально оградить ребят от опасности в первую очередь необходимо донести до их сознания важность соблюдения техники безопасность.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Важность правил осторожности и необходимость их соблюдать. А взрослым, главное, правильно подать информацию и описать возможные последствия неразумного поведения.</a:t>
            </a:r>
          </a:p>
        </p:txBody>
      </p:sp>
      <p:pic>
        <p:nvPicPr>
          <p:cNvPr id="10243" name="Picture 3" descr="C:\Documents and Settings\Admin\Рабочий стол\хлеб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643182"/>
            <a:ext cx="3929080" cy="2488417"/>
          </a:xfrm>
          <a:prstGeom prst="rect">
            <a:avLst/>
          </a:prstGeom>
          <a:noFill/>
        </p:spPr>
      </p:pic>
      <p:pic>
        <p:nvPicPr>
          <p:cNvPr id="10244" name="Picture 4" descr="C:\Documents and Settings\Admin\Рабочий стол\хлеб\zimm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496" y="2428868"/>
            <a:ext cx="4662138" cy="3318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842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33</cp:revision>
  <dcterms:modified xsi:type="dcterms:W3CDTF">2014-11-23T13:37:21Z</dcterms:modified>
</cp:coreProperties>
</file>